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+4yuyUuxBBREQ2TwsS8wtQGXz0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a Anastaci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806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0-29T22:43:00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10467 10456 0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10c38bbb9_1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10c38bbb9_1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10c38bbb9_1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10c38bbb9_1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10c38bbb9_19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10c38bbb9_19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10c38bbb9_19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610c38bbb9_19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10c38bbb9_1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10c38bbb9_1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10c38bbb9_1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10c38bbb9_1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>
            <a:spLocks noGrp="1"/>
          </p:cNvSpPr>
          <p:nvPr>
            <p:ph type="pic" idx="2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7" name="Google Shape;77;p31"/>
          <p:cNvSpPr txBox="1">
            <a:spLocks noGrp="1"/>
          </p:cNvSpPr>
          <p:nvPr>
            <p:ph type="body" idx="1"/>
          </p:nvPr>
        </p:nvSpPr>
        <p:spPr>
          <a:xfrm>
            <a:off x="866443" y="5367325"/>
            <a:ext cx="662096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body" idx="1"/>
          </p:nvPr>
        </p:nvSpPr>
        <p:spPr>
          <a:xfrm>
            <a:off x="866442" y="3657600"/>
            <a:ext cx="6620968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body" idx="1"/>
          </p:nvPr>
        </p:nvSpPr>
        <p:spPr>
          <a:xfrm>
            <a:off x="1448177" y="3771174"/>
            <a:ext cx="546115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body" idx="2"/>
          </p:nvPr>
        </p:nvSpPr>
        <p:spPr>
          <a:xfrm>
            <a:off x="866442" y="4350657"/>
            <a:ext cx="6620968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4" name="Google Shape;94;p33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33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4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4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">
  <p:cSld name="3 Colun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2"/>
          </p:nvPr>
        </p:nvSpPr>
        <p:spPr>
          <a:xfrm>
            <a:off x="489475" y="2667000"/>
            <a:ext cx="219608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3"/>
          </p:nvPr>
        </p:nvSpPr>
        <p:spPr>
          <a:xfrm>
            <a:off x="2913504" y="1981200"/>
            <a:ext cx="22027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4"/>
          </p:nvPr>
        </p:nvSpPr>
        <p:spPr>
          <a:xfrm>
            <a:off x="2905586" y="2667000"/>
            <a:ext cx="2210671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body" idx="5"/>
          </p:nvPr>
        </p:nvSpPr>
        <p:spPr>
          <a:xfrm>
            <a:off x="5344917" y="1981200"/>
            <a:ext cx="219965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6"/>
          </p:nvPr>
        </p:nvSpPr>
        <p:spPr>
          <a:xfrm>
            <a:off x="5344917" y="2667000"/>
            <a:ext cx="2199658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35"/>
          <p:cNvCxnSpPr/>
          <p:nvPr/>
        </p:nvCxnSpPr>
        <p:spPr>
          <a:xfrm>
            <a:off x="2795334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35"/>
          <p:cNvCxnSpPr/>
          <p:nvPr/>
        </p:nvCxnSpPr>
        <p:spPr>
          <a:xfrm>
            <a:off x="5223030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35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 de Imagem">
  <p:cSld name="3 Colunas de Imagem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6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36"/>
          <p:cNvSpPr>
            <a:spLocks noGrp="1"/>
          </p:cNvSpPr>
          <p:nvPr>
            <p:ph type="pic" idx="2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9" name="Google Shape;119;p36"/>
          <p:cNvSpPr txBox="1">
            <a:spLocks noGrp="1"/>
          </p:cNvSpPr>
          <p:nvPr>
            <p:ph type="body" idx="3"/>
          </p:nvPr>
        </p:nvSpPr>
        <p:spPr>
          <a:xfrm>
            <a:off x="489475" y="4827212"/>
            <a:ext cx="2205612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36"/>
          <p:cNvSpPr txBox="1">
            <a:spLocks noGrp="1"/>
          </p:cNvSpPr>
          <p:nvPr>
            <p:ph type="body" idx="4"/>
          </p:nvPr>
        </p:nvSpPr>
        <p:spPr>
          <a:xfrm>
            <a:off x="2917792" y="4250949"/>
            <a:ext cx="21984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6"/>
          <p:cNvSpPr>
            <a:spLocks noGrp="1"/>
          </p:cNvSpPr>
          <p:nvPr>
            <p:ph type="pic" idx="5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2" name="Google Shape;122;p36"/>
          <p:cNvSpPr txBox="1">
            <a:spLocks noGrp="1"/>
          </p:cNvSpPr>
          <p:nvPr>
            <p:ph type="body" idx="6"/>
          </p:nvPr>
        </p:nvSpPr>
        <p:spPr>
          <a:xfrm>
            <a:off x="2916776" y="4827211"/>
            <a:ext cx="2201378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7"/>
          </p:nvPr>
        </p:nvSpPr>
        <p:spPr>
          <a:xfrm>
            <a:off x="5344917" y="4250949"/>
            <a:ext cx="219965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6"/>
          <p:cNvSpPr>
            <a:spLocks noGrp="1"/>
          </p:cNvSpPr>
          <p:nvPr>
            <p:ph type="pic" idx="8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5" name="Google Shape;125;p36"/>
          <p:cNvSpPr txBox="1">
            <a:spLocks noGrp="1"/>
          </p:cNvSpPr>
          <p:nvPr>
            <p:ph type="body" idx="9"/>
          </p:nvPr>
        </p:nvSpPr>
        <p:spPr>
          <a:xfrm>
            <a:off x="5344824" y="4827209"/>
            <a:ext cx="2202571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36"/>
          <p:cNvCxnSpPr/>
          <p:nvPr/>
        </p:nvCxnSpPr>
        <p:spPr>
          <a:xfrm>
            <a:off x="2795334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36"/>
          <p:cNvCxnSpPr/>
          <p:nvPr/>
        </p:nvCxnSpPr>
        <p:spPr>
          <a:xfrm>
            <a:off x="5223030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6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body" idx="1"/>
          </p:nvPr>
        </p:nvSpPr>
        <p:spPr>
          <a:xfrm rot="5400000">
            <a:off x="2085787" y="794839"/>
            <a:ext cx="4195481" cy="671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37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8"/>
          <p:cNvSpPr txBox="1">
            <a:spLocks noGrp="1"/>
          </p:cNvSpPr>
          <p:nvPr>
            <p:ph type="title"/>
          </p:nvPr>
        </p:nvSpPr>
        <p:spPr>
          <a:xfrm rot="5400000">
            <a:off x="3974116" y="2685880"/>
            <a:ext cx="5826125" cy="13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1"/>
          </p:nvPr>
        </p:nvSpPr>
        <p:spPr>
          <a:xfrm rot="5400000">
            <a:off x="532314" y="730366"/>
            <a:ext cx="5483134" cy="556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"/>
          </p:nvPr>
        </p:nvSpPr>
        <p:spPr>
          <a:xfrm>
            <a:off x="827700" y="2060576"/>
            <a:ext cx="3298113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2"/>
          </p:nvPr>
        </p:nvSpPr>
        <p:spPr>
          <a:xfrm>
            <a:off x="4241975" y="2056093"/>
            <a:ext cx="3298115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2"/>
          </p:nvPr>
        </p:nvSpPr>
        <p:spPr>
          <a:xfrm>
            <a:off x="827700" y="2514600"/>
            <a:ext cx="3298113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3"/>
          </p:nvPr>
        </p:nvSpPr>
        <p:spPr>
          <a:xfrm>
            <a:off x="4241976" y="1905000"/>
            <a:ext cx="3298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4"/>
          </p:nvPr>
        </p:nvSpPr>
        <p:spPr>
          <a:xfrm>
            <a:off x="4241976" y="2514600"/>
            <a:ext cx="3298113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1"/>
          </p:nvPr>
        </p:nvSpPr>
        <p:spPr>
          <a:xfrm>
            <a:off x="3589397" y="1447800"/>
            <a:ext cx="3898013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2"/>
          </p:nvPr>
        </p:nvSpPr>
        <p:spPr>
          <a:xfrm>
            <a:off x="866441" y="3129281"/>
            <a:ext cx="2551462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>
            <a:spLocks noGrp="1"/>
          </p:cNvSpPr>
          <p:nvPr>
            <p:ph type="pic" idx="2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>
            <a:off x="866441" y="3657600"/>
            <a:ext cx="381472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21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>
            <a:gsLst>
              <a:gs pos="0">
                <a:srgbClr val="4CB9C3">
                  <a:alpha val="13725"/>
                </a:srgbClr>
              </a:gs>
              <a:gs pos="36000">
                <a:srgbClr val="4CB9C3">
                  <a:alpha val="6666"/>
                </a:srgbClr>
              </a:gs>
              <a:gs pos="73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1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>
            <a:gsLst>
              <a:gs pos="0">
                <a:srgbClr val="4CB9C3">
                  <a:alpha val="8627"/>
                </a:srgbClr>
              </a:gs>
              <a:gs pos="36000">
                <a:srgbClr val="4CB9C3">
                  <a:alpha val="4705"/>
                </a:srgbClr>
              </a:gs>
              <a:gs pos="66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1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>
            <a:gsLst>
              <a:gs pos="0">
                <a:srgbClr val="4CB9C3">
                  <a:alpha val="10980"/>
                </a:srgbClr>
              </a:gs>
              <a:gs pos="36000">
                <a:srgbClr val="4CB9C3">
                  <a:alpha val="9803"/>
                </a:srgbClr>
              </a:gs>
              <a:gs pos="75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1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>
            <a:gsLst>
              <a:gs pos="0">
                <a:srgbClr val="4CB9C3">
                  <a:alpha val="7843"/>
                </a:srgbClr>
              </a:gs>
              <a:gs pos="36000">
                <a:srgbClr val="4CB9C3">
                  <a:alpha val="7843"/>
                </a:srgbClr>
              </a:gs>
              <a:gs pos="72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707751" y="1716950"/>
            <a:ext cx="7846200" cy="3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lang="en-US" sz="6000" b="1">
                <a:solidFill>
                  <a:schemeClr val="lt1"/>
                </a:solidFill>
              </a:rPr>
              <a:t>I2A2 – Agente de Automação de Processos</a:t>
            </a:r>
            <a:r>
              <a:rPr lang="en-US" sz="6000" b="1">
                <a:solidFill>
                  <a:srgbClr val="0B5394"/>
                </a:solidFill>
              </a:rPr>
              <a:t> </a:t>
            </a:r>
            <a:endParaRPr sz="6000" b="1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lang="en-US" sz="6000" b="1">
                <a:solidFill>
                  <a:srgbClr val="0B5394"/>
                </a:solidFill>
              </a:rPr>
              <a:t>Segmento: Fiscal</a:t>
            </a:r>
            <a:endParaRPr sz="92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9"/>
    </mc:Choice>
    <mc:Fallback xmlns="">
      <p:transition spd="slow" advTm="78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DA90E-3775-5532-B76E-C5EC3D5F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422ED-2103-4E6E-8831-EEBA60113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F62889-C3E9-E9B5-EAFD-A3ACF493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37"/>
            <a:ext cx="9144000" cy="47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0"/>
    </mc:Choice>
    <mc:Fallback xmlns="">
      <p:transition spd="slow" advTm="241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10c38bbb9_19_42"/>
          <p:cNvSpPr txBox="1">
            <a:spLocks noGrp="1"/>
          </p:cNvSpPr>
          <p:nvPr>
            <p:ph type="title"/>
          </p:nvPr>
        </p:nvSpPr>
        <p:spPr>
          <a:xfrm>
            <a:off x="220950" y="1030875"/>
            <a:ext cx="87021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5291"/>
                </a:solidFill>
              </a:rPr>
              <a:t>Agilidade na implantação</a:t>
            </a:r>
            <a:endParaRPr/>
          </a:p>
        </p:txBody>
      </p:sp>
      <p:sp>
        <p:nvSpPr>
          <p:cNvPr id="203" name="Google Shape;203;g3610c38bbb9_19_42"/>
          <p:cNvSpPr txBox="1">
            <a:spLocks noGrp="1"/>
          </p:cNvSpPr>
          <p:nvPr>
            <p:ph type="body" idx="1"/>
          </p:nvPr>
        </p:nvSpPr>
        <p:spPr>
          <a:xfrm>
            <a:off x="593550" y="1734925"/>
            <a:ext cx="6711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/>
              <a:t>A sua solução rodando na primeira fase em até </a:t>
            </a:r>
            <a:r>
              <a:rPr lang="en-US" sz="4400" b="1">
                <a:solidFill>
                  <a:srgbClr val="00518E"/>
                </a:solidFill>
              </a:rPr>
              <a:t>15 dias!</a:t>
            </a:r>
            <a:endParaRPr sz="4400" b="1">
              <a:solidFill>
                <a:srgbClr val="00518E"/>
              </a:solidFill>
            </a:endParaRPr>
          </a:p>
        </p:txBody>
      </p:sp>
      <p:pic>
        <p:nvPicPr>
          <p:cNvPr id="204" name="Google Shape;204;g3610c38bbb9_19_42" title="Gemini_Generated_Image_4898tt4898tt489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250" y="2910100"/>
            <a:ext cx="3515474" cy="35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0"/>
    </mc:Choice>
    <mc:Fallback xmlns="">
      <p:transition spd="slow" advTm="140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312182" y="297443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800" b="1" dirty="0" err="1">
                <a:solidFill>
                  <a:srgbClr val="005291"/>
                </a:solidFill>
              </a:rPr>
              <a:t>Quer</a:t>
            </a:r>
            <a:r>
              <a:rPr lang="en-US" sz="4800" b="1" dirty="0">
                <a:solidFill>
                  <a:srgbClr val="005291"/>
                </a:solidFill>
              </a:rPr>
              <a:t> </a:t>
            </a:r>
            <a:r>
              <a:rPr lang="en-US" sz="4800" b="1" dirty="0" err="1">
                <a:solidFill>
                  <a:srgbClr val="005291"/>
                </a:solidFill>
              </a:rPr>
              <a:t>economizar</a:t>
            </a:r>
            <a:r>
              <a:rPr lang="en-US" sz="4800" b="1" dirty="0">
                <a:solidFill>
                  <a:srgbClr val="005291"/>
                </a:solidFill>
              </a:rPr>
              <a:t> tempo de forma </a:t>
            </a:r>
            <a:r>
              <a:rPr lang="en-US" sz="4800" b="1" dirty="0" err="1">
                <a:solidFill>
                  <a:srgbClr val="005291"/>
                </a:solidFill>
              </a:rPr>
              <a:t>eficiente</a:t>
            </a:r>
            <a:r>
              <a:rPr lang="en-US" sz="4800" b="1" dirty="0">
                <a:solidFill>
                  <a:srgbClr val="005291"/>
                </a:solidFill>
              </a:rPr>
              <a:t>?</a:t>
            </a:r>
            <a:br>
              <a:rPr lang="en-US" sz="4800" b="1" dirty="0">
                <a:solidFill>
                  <a:srgbClr val="005291"/>
                </a:solidFill>
              </a:rPr>
            </a:br>
            <a:br>
              <a:rPr lang="en-US" sz="4800" b="1" dirty="0">
                <a:solidFill>
                  <a:srgbClr val="005291"/>
                </a:solidFill>
              </a:rPr>
            </a:br>
            <a:r>
              <a:rPr lang="en-US" sz="4800" b="1" dirty="0">
                <a:solidFill>
                  <a:srgbClr val="005291"/>
                </a:solidFill>
              </a:rPr>
              <a:t>A </a:t>
            </a:r>
            <a:r>
              <a:rPr lang="en-US" sz="4800" b="1" dirty="0" err="1">
                <a:solidFill>
                  <a:srgbClr val="005291"/>
                </a:solidFill>
              </a:rPr>
              <a:t>inteligência</a:t>
            </a:r>
            <a:r>
              <a:rPr lang="en-US" sz="4800" b="1" dirty="0">
                <a:solidFill>
                  <a:srgbClr val="005291"/>
                </a:solidFill>
              </a:rPr>
              <a:t> artificial e a </a:t>
            </a:r>
            <a:r>
              <a:rPr lang="en-US" sz="4800" b="1" dirty="0" err="1">
                <a:solidFill>
                  <a:srgbClr val="005291"/>
                </a:solidFill>
              </a:rPr>
              <a:t>automação</a:t>
            </a:r>
            <a:r>
              <a:rPr lang="en-US" sz="4800" b="1" dirty="0">
                <a:solidFill>
                  <a:srgbClr val="005291"/>
                </a:solidFill>
              </a:rPr>
              <a:t> </a:t>
            </a:r>
            <a:r>
              <a:rPr lang="en-US" sz="4800" b="1" dirty="0" err="1">
                <a:solidFill>
                  <a:srgbClr val="005291"/>
                </a:solidFill>
              </a:rPr>
              <a:t>podem</a:t>
            </a:r>
            <a:r>
              <a:rPr lang="en-US" sz="4800" b="1" dirty="0">
                <a:solidFill>
                  <a:srgbClr val="005291"/>
                </a:solidFill>
              </a:rPr>
              <a:t> </a:t>
            </a:r>
            <a:r>
              <a:rPr lang="en-US" sz="4800" b="1" dirty="0" err="1">
                <a:solidFill>
                  <a:srgbClr val="005291"/>
                </a:solidFill>
              </a:rPr>
              <a:t>te</a:t>
            </a:r>
            <a:r>
              <a:rPr lang="en-US" sz="4800" b="1" dirty="0">
                <a:solidFill>
                  <a:srgbClr val="005291"/>
                </a:solidFill>
              </a:rPr>
              <a:t> </a:t>
            </a:r>
            <a:r>
              <a:rPr lang="en-US" sz="4800" b="1" dirty="0" err="1">
                <a:solidFill>
                  <a:srgbClr val="005291"/>
                </a:solidFill>
              </a:rPr>
              <a:t>ajudar</a:t>
            </a:r>
            <a:r>
              <a:rPr lang="en-US" sz="4800" b="1" dirty="0">
                <a:solidFill>
                  <a:srgbClr val="005291"/>
                </a:solidFill>
              </a:rPr>
              <a:t>!</a:t>
            </a:r>
            <a:endParaRPr sz="4000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AA6030C-64A9-4DBC-B4A1-F3E372F88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3"/>
    </mc:Choice>
    <mc:Fallback xmlns="">
      <p:transition spd="slow" advTm="1253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>
            <a:spLocks noGrp="1"/>
          </p:cNvSpPr>
          <p:nvPr>
            <p:ph type="title"/>
          </p:nvPr>
        </p:nvSpPr>
        <p:spPr>
          <a:xfrm>
            <a:off x="484698" y="452725"/>
            <a:ext cx="81378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2500" b="1" i="0">
                <a:solidFill>
                  <a:srgbClr val="00518E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Equipe Agent</a:t>
            </a:r>
            <a:r>
              <a:rPr lang="en-US" sz="2500" b="1">
                <a:solidFill>
                  <a:srgbClr val="00518E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 </a:t>
            </a:r>
            <a:r>
              <a:rPr lang="en-US" sz="2500" b="1" i="0">
                <a:solidFill>
                  <a:srgbClr val="00518E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I2A2</a:t>
            </a:r>
            <a:r>
              <a:rPr lang="en-US" sz="2500" b="1">
                <a:solidFill>
                  <a:srgbClr val="00518E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 </a:t>
            </a:r>
            <a:r>
              <a:rPr lang="en-US" sz="2500" b="1" i="0">
                <a:solidFill>
                  <a:srgbClr val="00518E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</a:ext>
                </a:extLst>
              </a:rPr>
              <a:t>Automação</a:t>
            </a:r>
            <a:r>
              <a:rPr lang="en-US" sz="2500" b="1">
                <a:solidFill>
                  <a:srgbClr val="00518E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  </a:ext>
                </a:extLst>
              </a:rPr>
              <a:t> </a:t>
            </a:r>
            <a:r>
              <a:rPr lang="en-US" sz="2500" b="1" i="0">
                <a:solidFill>
                  <a:srgbClr val="00518E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"/>
                  </a:ext>
                </a:extLst>
              </a:rPr>
              <a:t>de</a:t>
            </a:r>
            <a:r>
              <a:rPr lang="en-US" sz="2500" b="1">
                <a:solidFill>
                  <a:srgbClr val="00518E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  </a:ext>
                </a:extLst>
              </a:rPr>
              <a:t> </a:t>
            </a:r>
            <a:r>
              <a:rPr lang="en-US" sz="2500" b="1" i="0">
                <a:solidFill>
                  <a:srgbClr val="00518E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  </a:ext>
                </a:extLst>
              </a:rPr>
              <a:t>processos</a:t>
            </a:r>
            <a:endParaRPr sz="2500" b="1">
              <a:solidFill>
                <a:srgbClr val="00518E"/>
              </a:solidFill>
            </a:endParaRPr>
          </a:p>
        </p:txBody>
      </p:sp>
      <p:sp>
        <p:nvSpPr>
          <p:cNvPr id="217" name="Google Shape;217;p18"/>
          <p:cNvSpPr txBox="1">
            <a:spLocks noGrp="1"/>
          </p:cNvSpPr>
          <p:nvPr>
            <p:ph type="body" idx="1"/>
          </p:nvPr>
        </p:nvSpPr>
        <p:spPr>
          <a:xfrm>
            <a:off x="4761275" y="1691075"/>
            <a:ext cx="43812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6" lvl="0" indent="-342906" algn="l" rtl="0">
              <a:spcBef>
                <a:spcPts val="0"/>
              </a:spcBef>
              <a:spcAft>
                <a:spcPts val="0"/>
              </a:spcAft>
              <a:buClr>
                <a:srgbClr val="005291"/>
              </a:buClr>
              <a:buSzPts val="1440"/>
              <a:buChar char="►"/>
            </a:pPr>
            <a:r>
              <a:rPr lang="en-US" b="1" dirty="0">
                <a:solidFill>
                  <a:srgbClr val="005291"/>
                </a:solidFill>
              </a:rPr>
              <a:t>Keli Cruz:</a:t>
            </a:r>
            <a:r>
              <a:rPr lang="en-US" dirty="0">
                <a:solidFill>
                  <a:srgbClr val="005291"/>
                </a:solidFill>
              </a:rPr>
              <a:t> </a:t>
            </a:r>
            <a:r>
              <a:rPr lang="en-US" dirty="0" err="1">
                <a:solidFill>
                  <a:srgbClr val="005291"/>
                </a:solidFill>
              </a:rPr>
              <a:t>Negócios</a:t>
            </a:r>
            <a:r>
              <a:rPr lang="en-US" dirty="0">
                <a:solidFill>
                  <a:srgbClr val="005291"/>
                </a:solidFill>
              </a:rPr>
              <a:t>/Marketing</a:t>
            </a:r>
            <a:endParaRPr dirty="0">
              <a:solidFill>
                <a:srgbClr val="005291"/>
              </a:solidFill>
            </a:endParaRPr>
          </a:p>
          <a:p>
            <a:pPr marL="342906" lvl="0" indent="-342906" algn="l" rtl="0">
              <a:spcBef>
                <a:spcPts val="1000"/>
              </a:spcBef>
              <a:spcAft>
                <a:spcPts val="0"/>
              </a:spcAft>
              <a:buClr>
                <a:srgbClr val="005291"/>
              </a:buClr>
              <a:buSzPts val="1440"/>
              <a:buChar char="►"/>
            </a:pPr>
            <a:r>
              <a:rPr lang="en-US" b="1" dirty="0">
                <a:solidFill>
                  <a:srgbClr val="005291"/>
                </a:solidFill>
              </a:rPr>
              <a:t>Fernando:</a:t>
            </a:r>
            <a:r>
              <a:rPr lang="en-US" dirty="0">
                <a:solidFill>
                  <a:srgbClr val="005291"/>
                </a:solidFill>
              </a:rPr>
              <a:t> Eng. de Sistemas</a:t>
            </a:r>
            <a:endParaRPr dirty="0">
              <a:solidFill>
                <a:srgbClr val="005291"/>
              </a:solidFill>
            </a:endParaRPr>
          </a:p>
          <a:p>
            <a:pPr marL="342906" lvl="0" indent="-342906" algn="l" rtl="0">
              <a:spcBef>
                <a:spcPts val="1000"/>
              </a:spcBef>
              <a:spcAft>
                <a:spcPts val="0"/>
              </a:spcAft>
              <a:buClr>
                <a:srgbClr val="005291"/>
              </a:buClr>
              <a:buSzPts val="1440"/>
              <a:buChar char="►"/>
            </a:pPr>
            <a:r>
              <a:rPr lang="en-US" b="1" dirty="0">
                <a:solidFill>
                  <a:srgbClr val="005291"/>
                </a:solidFill>
              </a:rPr>
              <a:t>Antônio:</a:t>
            </a:r>
            <a:r>
              <a:rPr lang="en-US" dirty="0">
                <a:solidFill>
                  <a:srgbClr val="005291"/>
                </a:solidFill>
              </a:rPr>
              <a:t> Tech Lead / Backend</a:t>
            </a:r>
            <a:endParaRPr dirty="0">
              <a:solidFill>
                <a:srgbClr val="005291"/>
              </a:solidFill>
            </a:endParaRPr>
          </a:p>
          <a:p>
            <a:pPr marL="342906" lvl="0" indent="-342906" algn="l" rtl="0">
              <a:spcBef>
                <a:spcPts val="1000"/>
              </a:spcBef>
              <a:spcAft>
                <a:spcPts val="0"/>
              </a:spcAft>
              <a:buClr>
                <a:srgbClr val="005291"/>
              </a:buClr>
              <a:buSzPts val="1440"/>
              <a:buChar char="►"/>
            </a:pPr>
            <a:r>
              <a:rPr lang="en-US" b="1" dirty="0">
                <a:solidFill>
                  <a:srgbClr val="005291"/>
                </a:solidFill>
              </a:rPr>
              <a:t>Rodrigo: </a:t>
            </a:r>
            <a:r>
              <a:rPr lang="en-US" dirty="0">
                <a:solidFill>
                  <a:srgbClr val="005291"/>
                </a:solidFill>
              </a:rPr>
              <a:t>Dev/</a:t>
            </a:r>
            <a:r>
              <a:rPr lang="en-US" dirty="0" err="1">
                <a:solidFill>
                  <a:srgbClr val="005291"/>
                </a:solidFill>
              </a:rPr>
              <a:t>NoCode</a:t>
            </a:r>
            <a:r>
              <a:rPr lang="en-US" dirty="0">
                <a:solidFill>
                  <a:srgbClr val="005291"/>
                </a:solidFill>
              </a:rPr>
              <a:t> (n8n)</a:t>
            </a:r>
            <a:endParaRPr dirty="0">
              <a:solidFill>
                <a:srgbClr val="005291"/>
              </a:solidFill>
            </a:endParaRPr>
          </a:p>
          <a:p>
            <a:pPr marL="342906" lvl="0" indent="-342906" algn="l" rtl="0">
              <a:spcBef>
                <a:spcPts val="1000"/>
              </a:spcBef>
              <a:spcAft>
                <a:spcPts val="0"/>
              </a:spcAft>
              <a:buClr>
                <a:srgbClr val="005291"/>
              </a:buClr>
              <a:buSzPts val="1440"/>
              <a:buChar char="►"/>
            </a:pPr>
            <a:r>
              <a:rPr lang="en-US" b="1" dirty="0">
                <a:solidFill>
                  <a:srgbClr val="005291"/>
                </a:solidFill>
              </a:rPr>
              <a:t>Diego: </a:t>
            </a:r>
            <a:r>
              <a:rPr lang="en-US" dirty="0">
                <a:solidFill>
                  <a:srgbClr val="005291"/>
                </a:solidFill>
              </a:rPr>
              <a:t>Data &amp; AI</a:t>
            </a:r>
          </a:p>
          <a:p>
            <a:pPr marL="342906" lvl="0" indent="-342906" algn="l" rtl="0">
              <a:spcBef>
                <a:spcPts val="1000"/>
              </a:spcBef>
              <a:spcAft>
                <a:spcPts val="0"/>
              </a:spcAft>
              <a:buClr>
                <a:srgbClr val="005291"/>
              </a:buClr>
              <a:buSzPts val="1440"/>
              <a:buChar char="►"/>
            </a:pPr>
            <a:r>
              <a:rPr lang="en-US" b="1" dirty="0">
                <a:solidFill>
                  <a:srgbClr val="005291"/>
                </a:solidFill>
              </a:rPr>
              <a:t>Thiago:</a:t>
            </a:r>
            <a:r>
              <a:rPr lang="en-US" dirty="0">
                <a:solidFill>
                  <a:srgbClr val="005291"/>
                </a:solidFill>
              </a:rPr>
              <a:t> Software Dev</a:t>
            </a:r>
            <a:endParaRPr dirty="0">
              <a:solidFill>
                <a:srgbClr val="005291"/>
              </a:solidFill>
            </a:endParaRPr>
          </a:p>
          <a:p>
            <a:pPr marL="342906" lvl="0" indent="-342906" algn="l" rtl="0">
              <a:spcBef>
                <a:spcPts val="0"/>
              </a:spcBef>
              <a:spcAft>
                <a:spcPts val="0"/>
              </a:spcAft>
              <a:buClr>
                <a:srgbClr val="005291"/>
              </a:buClr>
              <a:buSzPts val="1440"/>
              <a:buChar char="►"/>
            </a:pPr>
            <a:r>
              <a:rPr lang="en-US" b="1" dirty="0">
                <a:solidFill>
                  <a:srgbClr val="005291"/>
                </a:solidFill>
              </a:rPr>
              <a:t>Mateus:</a:t>
            </a:r>
            <a:r>
              <a:rPr lang="en-US" dirty="0">
                <a:solidFill>
                  <a:srgbClr val="005291"/>
                </a:solidFill>
              </a:rPr>
              <a:t> Tech Lead / Backend</a:t>
            </a:r>
            <a:endParaRPr dirty="0">
              <a:solidFill>
                <a:srgbClr val="005291"/>
              </a:solidFill>
            </a:endParaRPr>
          </a:p>
          <a:p>
            <a:pPr marL="342906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05291"/>
              </a:solidFill>
            </a:endParaRPr>
          </a:p>
          <a:p>
            <a:pPr marL="342906" lvl="0" indent="-342906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endParaRPr dirty="0"/>
          </a:p>
        </p:txBody>
      </p:sp>
      <p:grpSp>
        <p:nvGrpSpPr>
          <p:cNvPr id="218" name="Google Shape;218;p18"/>
          <p:cNvGrpSpPr/>
          <p:nvPr/>
        </p:nvGrpSpPr>
        <p:grpSpPr>
          <a:xfrm>
            <a:off x="336262" y="1152925"/>
            <a:ext cx="4267576" cy="4842715"/>
            <a:chOff x="304425" y="1140237"/>
            <a:chExt cx="4267576" cy="4842715"/>
          </a:xfrm>
        </p:grpSpPr>
        <p:pic>
          <p:nvPicPr>
            <p:cNvPr id="219" name="Google Shape;219;p18" title="fernando-meregali-xavier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7685" y="1471684"/>
              <a:ext cx="1276276" cy="957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8" title="WhatsApp Image 2025-06-11 at 11.20.51 AM (1).jpe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675" y="1140237"/>
              <a:ext cx="1276275" cy="170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8" title="Antonio_Ramos.jpe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425" y="2829013"/>
              <a:ext cx="1276275" cy="170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8" title="P_20210303_164820_EFF (1).jp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03225" y="1633461"/>
              <a:ext cx="1368776" cy="1825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8" title="Rodrigo Dezembro(1).jp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95674" y="2593272"/>
              <a:ext cx="1250113" cy="1400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8" title="thiago-marcelo-pinto.jpe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36342" y="4157918"/>
              <a:ext cx="1368776" cy="1825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8" title="WhatsApp Image 2025-06-11 at 4.09.37 PM.jpe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5725" y="3622876"/>
              <a:ext cx="1276276" cy="1701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2"/>
    </mc:Choice>
    <mc:Fallback xmlns="">
      <p:transition spd="slow" advTm="816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dirty="0" err="1"/>
              <a:t>Obrigado</a:t>
            </a:r>
            <a:r>
              <a:rPr lang="en-US" sz="7200" dirty="0"/>
              <a:t>!</a:t>
            </a:r>
            <a:endParaRPr dirty="0"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dirty="0">
                <a:solidFill>
                  <a:srgbClr val="00518E"/>
                </a:solidFill>
              </a:rPr>
              <a:t>Time Agente de Automação de Processos</a:t>
            </a:r>
            <a:endParaRPr dirty="0">
              <a:solidFill>
                <a:srgbClr val="00518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10c38bbb9_19_2"/>
          <p:cNvSpPr txBox="1">
            <a:spLocks noGrp="1"/>
          </p:cNvSpPr>
          <p:nvPr>
            <p:ph type="ctrTitle"/>
          </p:nvPr>
        </p:nvSpPr>
        <p:spPr>
          <a:xfrm>
            <a:off x="517567" y="1677051"/>
            <a:ext cx="6621000" cy="3329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/>
              <a:t>Quanto </a:t>
            </a:r>
            <a:r>
              <a:rPr lang="en-US" sz="5200" b="1">
                <a:solidFill>
                  <a:srgbClr val="005291"/>
                </a:solidFill>
              </a:rPr>
              <a:t>tempo</a:t>
            </a:r>
            <a:r>
              <a:rPr lang="en-US" sz="5200"/>
              <a:t> a sua empresa gasta para </a:t>
            </a:r>
            <a:r>
              <a:rPr lang="en-US" sz="5200" b="1">
                <a:solidFill>
                  <a:srgbClr val="005291"/>
                </a:solidFill>
              </a:rPr>
              <a:t>classificar </a:t>
            </a:r>
            <a:r>
              <a:rPr lang="en-US" sz="5200"/>
              <a:t>documentos fiscais?</a:t>
            </a:r>
            <a:endParaRPr sz="5200"/>
          </a:p>
        </p:txBody>
      </p:sp>
      <p:sp>
        <p:nvSpPr>
          <p:cNvPr id="153" name="Google Shape;153;g3610c38bbb9_19_2"/>
          <p:cNvSpPr txBox="1">
            <a:spLocks noGrp="1"/>
          </p:cNvSpPr>
          <p:nvPr>
            <p:ph type="subTitle" idx="1"/>
          </p:nvPr>
        </p:nvSpPr>
        <p:spPr>
          <a:xfrm>
            <a:off x="2202167" y="5764330"/>
            <a:ext cx="6621000" cy="86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B5394"/>
                </a:solidFill>
              </a:rPr>
              <a:t>Já sei, muito tempo!</a:t>
            </a:r>
            <a:endParaRPr sz="2800" b="1">
              <a:solidFill>
                <a:srgbClr val="0B5394"/>
              </a:solidFill>
            </a:endParaRPr>
          </a:p>
        </p:txBody>
      </p:sp>
      <p:pic>
        <p:nvPicPr>
          <p:cNvPr id="154" name="Google Shape;154;g3610c38bbb9_19_2" title="Gemini_Generated_Image_gzc7xpgzc7xpgzc7.png"/>
          <p:cNvPicPr preferRelativeResize="0"/>
          <p:nvPr/>
        </p:nvPicPr>
        <p:blipFill rotWithShape="1">
          <a:blip r:embed="rId3">
            <a:alphaModFix/>
          </a:blip>
          <a:srcRect l="-2350" r="2349"/>
          <a:stretch/>
        </p:blipFill>
        <p:spPr>
          <a:xfrm>
            <a:off x="5601300" y="2583799"/>
            <a:ext cx="3389850" cy="33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76"/>
    </mc:Choice>
    <mc:Fallback xmlns="">
      <p:transition spd="slow" advTm="196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10c38bbb9_19_7"/>
          <p:cNvSpPr txBox="1">
            <a:spLocks noGrp="1"/>
          </p:cNvSpPr>
          <p:nvPr>
            <p:ph type="title"/>
          </p:nvPr>
        </p:nvSpPr>
        <p:spPr>
          <a:xfrm>
            <a:off x="99675" y="333125"/>
            <a:ext cx="85725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5291"/>
                </a:solidFill>
              </a:rPr>
              <a:t>O problema a ser resolvido!</a:t>
            </a:r>
            <a:endParaRPr sz="5200" b="1">
              <a:solidFill>
                <a:srgbClr val="005291"/>
              </a:solidFill>
            </a:endParaRPr>
          </a:p>
        </p:txBody>
      </p:sp>
      <p:sp>
        <p:nvSpPr>
          <p:cNvPr id="160" name="Google Shape;160;g3610c38bbb9_19_7"/>
          <p:cNvSpPr txBox="1">
            <a:spLocks noGrp="1"/>
          </p:cNvSpPr>
          <p:nvPr>
            <p:ph type="body" idx="1"/>
          </p:nvPr>
        </p:nvSpPr>
        <p:spPr>
          <a:xfrm>
            <a:off x="768725" y="2227400"/>
            <a:ext cx="7429800" cy="372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/>
              <a:t>As empresas enfrentam hoje </a:t>
            </a:r>
            <a:r>
              <a:rPr lang="en-US" sz="3200">
                <a:solidFill>
                  <a:srgbClr val="00518E"/>
                </a:solidFill>
              </a:rPr>
              <a:t>lentidão na classificação fiscal</a:t>
            </a:r>
            <a:r>
              <a:rPr lang="en-US" sz="3200"/>
              <a:t>, alto risco de </a:t>
            </a:r>
            <a:r>
              <a:rPr lang="en-US" sz="3200">
                <a:solidFill>
                  <a:srgbClr val="00518E"/>
                </a:solidFill>
              </a:rPr>
              <a:t>erros</a:t>
            </a:r>
            <a:r>
              <a:rPr lang="en-US" sz="3200"/>
              <a:t> e </a:t>
            </a:r>
            <a:r>
              <a:rPr lang="en-US" sz="3200">
                <a:solidFill>
                  <a:srgbClr val="00518E"/>
                </a:solidFill>
              </a:rPr>
              <a:t>desperdício de tempo</a:t>
            </a:r>
            <a:r>
              <a:rPr lang="en-US" sz="3200"/>
              <a:t> operacional. Isso </a:t>
            </a:r>
            <a:r>
              <a:rPr lang="en-US" sz="3200">
                <a:solidFill>
                  <a:srgbClr val="00518E"/>
                </a:solidFill>
              </a:rPr>
              <a:t>afasta</a:t>
            </a:r>
            <a:r>
              <a:rPr lang="en-US" sz="3200"/>
              <a:t> os times da </a:t>
            </a:r>
            <a:r>
              <a:rPr lang="en-US" sz="3200">
                <a:solidFill>
                  <a:srgbClr val="00518E"/>
                </a:solidFill>
              </a:rPr>
              <a:t>estratégia</a:t>
            </a:r>
            <a:r>
              <a:rPr lang="en-US" sz="3200"/>
              <a:t> e os prende na rotina. E quanto maior o volume, maior o</a:t>
            </a:r>
            <a:r>
              <a:rPr lang="en-US" sz="3200">
                <a:solidFill>
                  <a:srgbClr val="00518E"/>
                </a:solidFill>
              </a:rPr>
              <a:t> risco</a:t>
            </a:r>
            <a:r>
              <a:rPr lang="en-US" sz="3200"/>
              <a:t>."</a:t>
            </a:r>
            <a:endParaRPr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73"/>
    </mc:Choice>
    <mc:Fallback xmlns="">
      <p:transition spd="slow" advTm="2797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10c38bbb9_19_19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4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5291"/>
                </a:solidFill>
              </a:rPr>
              <a:t>A solução</a:t>
            </a:r>
            <a:endParaRPr sz="5200" b="1">
              <a:solidFill>
                <a:srgbClr val="005291"/>
              </a:solidFill>
            </a:endParaRPr>
          </a:p>
        </p:txBody>
      </p:sp>
      <p:pic>
        <p:nvPicPr>
          <p:cNvPr id="166" name="Google Shape;166;g3610c38bbb9_19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681" y="3429001"/>
            <a:ext cx="3867295" cy="33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610c38bbb9_19_19"/>
          <p:cNvSpPr txBox="1">
            <a:spLocks noGrp="1"/>
          </p:cNvSpPr>
          <p:nvPr>
            <p:ph type="body" idx="1"/>
          </p:nvPr>
        </p:nvSpPr>
        <p:spPr>
          <a:xfrm>
            <a:off x="484700" y="1649450"/>
            <a:ext cx="5765400" cy="294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/>
              <a:t>O I2A2 é o </a:t>
            </a:r>
            <a:r>
              <a:rPr lang="en-US" sz="3500">
                <a:solidFill>
                  <a:srgbClr val="00518E"/>
                </a:solidFill>
              </a:rPr>
              <a:t>nosso agente de automação inteligente</a:t>
            </a:r>
            <a:r>
              <a:rPr lang="en-US" sz="3500"/>
              <a:t>, criado para transformar esse cenário, trazendo </a:t>
            </a:r>
            <a:r>
              <a:rPr lang="en-US" sz="3500">
                <a:solidFill>
                  <a:srgbClr val="00518E"/>
                </a:solidFill>
              </a:rPr>
              <a:t>precisão, velocidade e inteligência</a:t>
            </a:r>
            <a:r>
              <a:rPr lang="en-US" sz="3500"/>
              <a:t> para o processo fiscal.</a:t>
            </a:r>
            <a:endParaRPr sz="3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73"/>
    </mc:Choice>
    <mc:Fallback xmlns="">
      <p:transition spd="slow" advTm="1477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10c38bbb9_19_29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4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5200" b="1">
                <a:solidFill>
                  <a:srgbClr val="005291"/>
                </a:solidFill>
              </a:rPr>
              <a:t>Como ele funciona?</a:t>
            </a:r>
            <a:endParaRPr/>
          </a:p>
        </p:txBody>
      </p:sp>
      <p:sp>
        <p:nvSpPr>
          <p:cNvPr id="173" name="Google Shape;173;g3610c38bbb9_19_29"/>
          <p:cNvSpPr txBox="1">
            <a:spLocks noGrp="1"/>
          </p:cNvSpPr>
          <p:nvPr>
            <p:ph type="body" idx="1"/>
          </p:nvPr>
        </p:nvSpPr>
        <p:spPr>
          <a:xfrm>
            <a:off x="582200" y="1623225"/>
            <a:ext cx="4575900" cy="3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Um agente de IA com quem você pode conversar ou subir uma planilha. </a:t>
            </a:r>
            <a:r>
              <a:rPr lang="en-US" sz="2300">
                <a:solidFill>
                  <a:srgbClr val="00518E"/>
                </a:solidFill>
              </a:rPr>
              <a:t>Ele classifica, aplica regras e ainda sinaliza exceções.</a:t>
            </a:r>
            <a:r>
              <a:rPr lang="en-US" sz="2300"/>
              <a:t> Tudo adaptado ao seu segmento, ou seja, uma </a:t>
            </a:r>
            <a:r>
              <a:rPr lang="en-US" sz="2300">
                <a:solidFill>
                  <a:srgbClr val="00518E"/>
                </a:solidFill>
              </a:rPr>
              <a:t>automação que pode ser personalizada!</a:t>
            </a:r>
            <a:endParaRPr sz="2500">
              <a:solidFill>
                <a:srgbClr val="00518E"/>
              </a:solidFill>
            </a:endParaRPr>
          </a:p>
        </p:txBody>
      </p:sp>
      <p:pic>
        <p:nvPicPr>
          <p:cNvPr id="174" name="Google Shape;174;g3610c38bbb9_19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375" y="2513075"/>
            <a:ext cx="4344924" cy="43449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4C34760F-43E3-BAF7-B118-4CB8523C8F77}"/>
                  </a:ext>
                </a:extLst>
              </p14:cNvPr>
              <p14:cNvContentPartPr/>
              <p14:nvPr/>
            </p14:nvContentPartPr>
            <p14:xfrm>
              <a:off x="3768120" y="3764160"/>
              <a:ext cx="360" cy="36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4C34760F-43E3-BAF7-B118-4CB8523C8F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8760" y="3754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15"/>
    </mc:Choice>
    <mc:Fallback xmlns="">
      <p:transition spd="slow" advTm="592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10c38bbb9_19_13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4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5291"/>
                </a:solidFill>
              </a:rPr>
              <a:t>Nosso público</a:t>
            </a:r>
            <a:endParaRPr sz="5200" b="1">
              <a:solidFill>
                <a:srgbClr val="005291"/>
              </a:solidFill>
            </a:endParaRPr>
          </a:p>
        </p:txBody>
      </p:sp>
      <p:sp>
        <p:nvSpPr>
          <p:cNvPr id="180" name="Google Shape;180;g3610c38bbb9_19_13"/>
          <p:cNvSpPr txBox="1">
            <a:spLocks noGrp="1"/>
          </p:cNvSpPr>
          <p:nvPr>
            <p:ph type="body" idx="1"/>
          </p:nvPr>
        </p:nvSpPr>
        <p:spPr>
          <a:xfrm>
            <a:off x="484700" y="1469325"/>
            <a:ext cx="7989600" cy="51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/>
              <a:t>Nós falamos diretamente com o </a:t>
            </a:r>
            <a:r>
              <a:rPr lang="en-US" sz="3500">
                <a:solidFill>
                  <a:srgbClr val="00518E"/>
                </a:solidFill>
              </a:rPr>
              <a:t>setor fiscal, contábil e financeiro</a:t>
            </a:r>
            <a:r>
              <a:rPr lang="en-US" sz="3500"/>
              <a:t> </a:t>
            </a:r>
            <a:endParaRPr sz="3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/>
              <a:t>de pequenas e médias empresas, além de </a:t>
            </a:r>
            <a:r>
              <a:rPr lang="en-US" sz="3500">
                <a:solidFill>
                  <a:srgbClr val="00518E"/>
                </a:solidFill>
              </a:rPr>
              <a:t>escritórios de contabilidade que </a:t>
            </a:r>
            <a:endParaRPr sz="3500">
              <a:solidFill>
                <a:srgbClr val="00518E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518E"/>
                </a:solidFill>
              </a:rPr>
              <a:t>atuam como BPO </a:t>
            </a:r>
            <a:endParaRPr sz="3500">
              <a:solidFill>
                <a:srgbClr val="00518E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518E"/>
                </a:solidFill>
              </a:rPr>
              <a:t>financeiro.</a:t>
            </a:r>
            <a:endParaRPr sz="3500">
              <a:solidFill>
                <a:srgbClr val="00518E"/>
              </a:solidFill>
            </a:endParaRPr>
          </a:p>
        </p:txBody>
      </p:sp>
      <p:pic>
        <p:nvPicPr>
          <p:cNvPr id="181" name="Google Shape;181;g3610c38bbb9_19_13" title="Gemini_Generated_Image_24wm6324wm6324w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601" y="2928274"/>
            <a:ext cx="4006451" cy="400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68"/>
    </mc:Choice>
    <mc:Fallback xmlns="">
      <p:transition spd="slow" advTm="367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5200" b="1">
                <a:solidFill>
                  <a:srgbClr val="005291"/>
                </a:solidFill>
              </a:rPr>
              <a:t>Proposta de Valor</a:t>
            </a:r>
            <a:endParaRPr b="1"/>
          </a:p>
        </p:txBody>
      </p:sp>
      <p:sp>
        <p:nvSpPr>
          <p:cNvPr id="187" name="Google Shape;187;p4"/>
          <p:cNvSpPr txBox="1">
            <a:spLocks noGrp="1"/>
          </p:cNvSpPr>
          <p:nvPr>
            <p:ph type="body" idx="1"/>
          </p:nvPr>
        </p:nvSpPr>
        <p:spPr>
          <a:xfrm>
            <a:off x="484700" y="1574450"/>
            <a:ext cx="43299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O I2A2 traz governança fiscal com automação inteligente: reduzimos até 80% do tempo operacional e aumentamos a precisão, diminuindo riscos tributários. Seus dados ficam prontos para BI, promovendo uma cultura data driven</a:t>
            </a:r>
            <a:endParaRPr/>
          </a:p>
        </p:txBody>
      </p:sp>
      <p:sp>
        <p:nvSpPr>
          <p:cNvPr id="188" name="Google Shape;188;p4"/>
          <p:cNvSpPr txBox="1">
            <a:spLocks noGrp="1"/>
          </p:cNvSpPr>
          <p:nvPr>
            <p:ph type="title"/>
          </p:nvPr>
        </p:nvSpPr>
        <p:spPr>
          <a:xfrm>
            <a:off x="577285" y="4642168"/>
            <a:ext cx="70554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>
                <a:solidFill>
                  <a:srgbClr val="00518E"/>
                </a:solidFill>
              </a:rPr>
              <a:t>Tudo</a:t>
            </a:r>
            <a:r>
              <a:rPr lang="en-US"/>
              <a:t> isto com </a:t>
            </a:r>
            <a:r>
              <a:rPr lang="en-US" b="1">
                <a:solidFill>
                  <a:srgbClr val="00518E"/>
                </a:solidFill>
              </a:rPr>
              <a:t>expertise</a:t>
            </a:r>
            <a:r>
              <a:rPr lang="en-US">
                <a:solidFill>
                  <a:srgbClr val="00518E"/>
                </a:solidFill>
              </a:rPr>
              <a:t>, </a:t>
            </a:r>
            <a:r>
              <a:rPr lang="en-US" b="1">
                <a:solidFill>
                  <a:srgbClr val="00518E"/>
                </a:solidFill>
              </a:rPr>
              <a:t>tecnologia e segurança!</a:t>
            </a:r>
            <a:endParaRPr b="1">
              <a:solidFill>
                <a:srgbClr val="00518E"/>
              </a:solidFill>
            </a:endParaRPr>
          </a:p>
        </p:txBody>
      </p:sp>
      <p:pic>
        <p:nvPicPr>
          <p:cNvPr id="189" name="Google Shape;189;p4" title="WhatsApp Image 2025-06-11 at 12.10.04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475" y="1574450"/>
            <a:ext cx="3144600" cy="30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0"/>
    </mc:Choice>
    <mc:Fallback xmlns="">
      <p:transition spd="slow" advTm="150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"/>
          <p:cNvSpPr txBox="1">
            <a:spLocks noGrp="1"/>
          </p:cNvSpPr>
          <p:nvPr>
            <p:ph type="title"/>
          </p:nvPr>
        </p:nvSpPr>
        <p:spPr>
          <a:xfrm>
            <a:off x="199360" y="263318"/>
            <a:ext cx="70554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5200" b="1">
                <a:solidFill>
                  <a:srgbClr val="005291"/>
                </a:solidFill>
              </a:rPr>
              <a:t>Arquitetura Técnica</a:t>
            </a:r>
            <a:endParaRPr/>
          </a:p>
        </p:txBody>
      </p:sp>
      <p:sp>
        <p:nvSpPr>
          <p:cNvPr id="195" name="Google Shape;195;p7"/>
          <p:cNvSpPr txBox="1">
            <a:spLocks noGrp="1"/>
          </p:cNvSpPr>
          <p:nvPr>
            <p:ph type="body" idx="1"/>
          </p:nvPr>
        </p:nvSpPr>
        <p:spPr>
          <a:xfrm>
            <a:off x="6013325" y="1470800"/>
            <a:ext cx="30102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6" lvl="0" indent="-334016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Definição de modelo LLM (Gemini / Groq);</a:t>
            </a:r>
            <a:endParaRPr sz="1300"/>
          </a:p>
          <a:p>
            <a:pPr marL="342906" lvl="0" indent="-334016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Orquestração do fluxo;</a:t>
            </a:r>
            <a:endParaRPr sz="1300"/>
          </a:p>
          <a:p>
            <a:pPr marL="342906" lvl="0" indent="-334016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Frameworks : Pydantic, n8n (integrações);</a:t>
            </a:r>
            <a:endParaRPr sz="1300"/>
          </a:p>
          <a:p>
            <a:pPr marL="342906" lvl="0" indent="-334016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Interface Web (Chat &amp; Streamlit);</a:t>
            </a:r>
            <a:endParaRPr sz="1300"/>
          </a:p>
          <a:p>
            <a:pPr marL="342906" lvl="0" indent="-334016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Dataset: Ex: Google sheets.</a:t>
            </a:r>
            <a:endParaRPr sz="1300"/>
          </a:p>
        </p:txBody>
      </p:sp>
      <p:pic>
        <p:nvPicPr>
          <p:cNvPr id="196" name="Google Shape;19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75" y="1470800"/>
            <a:ext cx="5734050" cy="3019425"/>
          </a:xfrm>
          <a:prstGeom prst="rect">
            <a:avLst/>
          </a:prstGeom>
          <a:noFill/>
          <a:ln w="9525" cap="flat" cmpd="sng">
            <a:solidFill>
              <a:srgbClr val="00518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" name="Google Shape;197;p7"/>
          <p:cNvSpPr txBox="1">
            <a:spLocks noGrp="1"/>
          </p:cNvSpPr>
          <p:nvPr>
            <p:ph type="body" idx="1"/>
          </p:nvPr>
        </p:nvSpPr>
        <p:spPr>
          <a:xfrm>
            <a:off x="279275" y="4929675"/>
            <a:ext cx="6711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518E"/>
                </a:solidFill>
              </a:rPr>
              <a:t>Processo</a:t>
            </a:r>
            <a:endParaRPr sz="1800" b="1">
              <a:solidFill>
                <a:srgbClr val="00518E"/>
              </a:solidFill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Input → Extração → Classificação → Condicionais → Ação → Arquivo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Monitoramento &amp; tratamento de exceções em modo copiloto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Adaptação paramétrica garante aprendizagem contínua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54"/>
    </mc:Choice>
    <mc:Fallback xmlns="">
      <p:transition spd="slow" advTm="2775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FCEC1-1FDE-3529-96FA-61DDFD5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783"/>
            <a:ext cx="7055380" cy="1400530"/>
          </a:xfrm>
        </p:spPr>
        <p:txBody>
          <a:bodyPr/>
          <a:lstStyle/>
          <a:p>
            <a:r>
              <a:rPr lang="pt-BR" dirty="0"/>
              <a:t>Na 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8CEF87-4089-AC8A-125A-A9650051C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6C694A-CA5C-67DF-CBCA-A9EC83CF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618"/>
            <a:ext cx="9144000" cy="47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61"/>
    </mc:Choice>
    <mc:Fallback xmlns="">
      <p:transition spd="slow" advTm="16061"/>
    </mc:Fallback>
  </mc:AlternateContent>
</p:sld>
</file>

<file path=ppt/theme/theme1.xml><?xml version="1.0" encoding="utf-8"?>
<a:theme xmlns:a="http://schemas.openxmlformats.org/drawingml/2006/main" name="Íon">
  <a:themeElements>
    <a:clrScheme name="Í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379</Words>
  <Application>Microsoft Office PowerPoint</Application>
  <PresentationFormat>Apresentação na tela (4:3)</PresentationFormat>
  <Paragraphs>43</Paragraphs>
  <Slides>14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Century Gothic</vt:lpstr>
      <vt:lpstr>Arial</vt:lpstr>
      <vt:lpstr>Noto Sans Symbols</vt:lpstr>
      <vt:lpstr>Íon</vt:lpstr>
      <vt:lpstr>I2A2 – Agente de Automação de Processos  Segmento: Fiscal</vt:lpstr>
      <vt:lpstr>Quanto tempo a sua empresa gasta para classificar documentos fiscais?</vt:lpstr>
      <vt:lpstr>O problema a ser resolvido!</vt:lpstr>
      <vt:lpstr>A solução</vt:lpstr>
      <vt:lpstr>Como ele funciona?</vt:lpstr>
      <vt:lpstr>Nosso público</vt:lpstr>
      <vt:lpstr>Proposta de Valor</vt:lpstr>
      <vt:lpstr>Arquitetura Técnica</vt:lpstr>
      <vt:lpstr>Na prática</vt:lpstr>
      <vt:lpstr>Apresentação do PowerPoint</vt:lpstr>
      <vt:lpstr>Agilidade na implantação</vt:lpstr>
      <vt:lpstr>Quer economizar tempo de forma eficiente?  A inteligência artificial e a automação podem te ajudar!</vt:lpstr>
      <vt:lpstr>Equipe Agent I2A2 Automação de processos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Keli Cruz</dc:creator>
  <cp:lastModifiedBy>Keli Cruz</cp:lastModifiedBy>
  <cp:revision>3</cp:revision>
  <dcterms:created xsi:type="dcterms:W3CDTF">2013-01-27T09:14:16Z</dcterms:created>
  <dcterms:modified xsi:type="dcterms:W3CDTF">2025-10-30T00:10:00Z</dcterms:modified>
</cp:coreProperties>
</file>